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58" r:id="rId3"/>
    <p:sldId id="299" r:id="rId4"/>
    <p:sldId id="262" r:id="rId5"/>
    <p:sldId id="261" r:id="rId6"/>
    <p:sldId id="257" r:id="rId7"/>
    <p:sldId id="310" r:id="rId8"/>
    <p:sldId id="260" r:id="rId9"/>
    <p:sldId id="263" r:id="rId10"/>
    <p:sldId id="264" r:id="rId11"/>
    <p:sldId id="265" r:id="rId12"/>
    <p:sldId id="291" r:id="rId13"/>
    <p:sldId id="292" r:id="rId14"/>
    <p:sldId id="293" r:id="rId15"/>
    <p:sldId id="311" r:id="rId16"/>
    <p:sldId id="294" r:id="rId17"/>
    <p:sldId id="307" r:id="rId18"/>
    <p:sldId id="303" r:id="rId19"/>
    <p:sldId id="267" r:id="rId20"/>
    <p:sldId id="313" r:id="rId21"/>
    <p:sldId id="266" r:id="rId22"/>
    <p:sldId id="308" r:id="rId23"/>
    <p:sldId id="309" r:id="rId24"/>
    <p:sldId id="298" r:id="rId25"/>
    <p:sldId id="300" r:id="rId26"/>
    <p:sldId id="302" r:id="rId27"/>
    <p:sldId id="306" r:id="rId28"/>
    <p:sldId id="275" r:id="rId29"/>
    <p:sldId id="28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Armstrong" initials="AA" lastIdx="11" clrIdx="0">
    <p:extLst>
      <p:ext uri="{19B8F6BF-5375-455C-9EA6-DF929625EA0E}">
        <p15:presenceInfo xmlns:p15="http://schemas.microsoft.com/office/powerpoint/2012/main" userId="S-1-5-21-2149558826-3324038498-27948981-274499" providerId="AD"/>
      </p:ext>
    </p:extLst>
  </p:cmAuthor>
  <p:cmAuthor id="2" name="Keely Potter" initials="KP" lastIdx="1" clrIdx="1">
    <p:extLst>
      <p:ext uri="{19B8F6BF-5375-455C-9EA6-DF929625EA0E}">
        <p15:presenceInfo xmlns:p15="http://schemas.microsoft.com/office/powerpoint/2012/main" userId="S-1-5-21-2149558826-3324038498-27948981-3363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2"/>
    <a:srgbClr val="C82630"/>
    <a:srgbClr val="1B365D"/>
    <a:srgbClr val="CDCDCD"/>
    <a:srgbClr val="000000"/>
    <a:srgbClr val="6E7073"/>
    <a:srgbClr val="EEEEEE"/>
    <a:srgbClr val="174A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4" autoAdjust="0"/>
    <p:restoredTop sz="83841" autoAdjust="0"/>
  </p:normalViewPr>
  <p:slideViewPr>
    <p:cSldViewPr>
      <p:cViewPr varScale="1">
        <p:scale>
          <a:sx n="94" d="100"/>
          <a:sy n="94" d="100"/>
        </p:scale>
        <p:origin x="130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0764A-B111-44B3-AE37-A9C6790043FE}" type="datetimeFigureOut">
              <a:rPr lang="en-US" smtClean="0"/>
              <a:t>11/22/2016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C1CD0-D833-4B0D-BF33-74A8E63C0BDA}" type="slidenum">
              <a:rPr lang="en-US" smtClean="0"/>
              <a:t>‹#›</a:t>
            </a:fld>
            <a:endParaRPr lang="en-US"/>
          </a:p>
        </p:txBody>
      </p:sp>
    </p:spTree>
    <p:extLst>
      <p:ext uri="{BB962C8B-B14F-4D97-AF65-F5344CB8AC3E}">
        <p14:creationId xmlns:p14="http://schemas.microsoft.com/office/powerpoint/2010/main" val="2097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 Id="rId4" Type="http://schemas.openxmlformats.org/officeDocument/2006/relationships/hyperlink" Target="http://www.thegladisproject.com/live4/gladi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a:t>
            </a:fld>
            <a:endParaRPr lang="en-US"/>
          </a:p>
        </p:txBody>
      </p:sp>
    </p:spTree>
    <p:extLst>
      <p:ext uri="{BB962C8B-B14F-4D97-AF65-F5344CB8AC3E}">
        <p14:creationId xmlns:p14="http://schemas.microsoft.com/office/powerpoint/2010/main" val="2089880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10</a:t>
            </a:fld>
            <a:endParaRPr lang="en-US"/>
          </a:p>
        </p:txBody>
      </p:sp>
    </p:spTree>
    <p:extLst>
      <p:ext uri="{BB962C8B-B14F-4D97-AF65-F5344CB8AC3E}">
        <p14:creationId xmlns:p14="http://schemas.microsoft.com/office/powerpoint/2010/main" val="128513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11</a:t>
            </a:fld>
            <a:endParaRPr lang="en-US"/>
          </a:p>
        </p:txBody>
      </p:sp>
    </p:spTree>
    <p:extLst>
      <p:ext uri="{BB962C8B-B14F-4D97-AF65-F5344CB8AC3E}">
        <p14:creationId xmlns:p14="http://schemas.microsoft.com/office/powerpoint/2010/main" val="4251022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342900" marR="0" lvl="0" indent="-34290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Char char="§"/>
              <a:tabLst/>
              <a:defRPr/>
            </a:pPr>
            <a:r>
              <a:rPr kumimoji="0" lang="en-US" sz="2200" b="0" i="0" u="none" strike="noStrike" kern="120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Step 3 notes: Within </a:t>
            </a:r>
            <a:r>
              <a:rPr kumimoji="0" lang="en-US" sz="2200" b="0" i="0" u="none" strike="noStrike" kern="1200" cap="none" spc="0" normalizeH="0" baseline="0" noProof="0" dirty="0" err="1"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GLADiS</a:t>
            </a:r>
            <a:r>
              <a:rPr kumimoji="0" lang="en-US" sz="2200" b="0" i="0" u="none" strike="noStrike" kern="120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200" b="0" i="0" u="sng" strike="noStrike" kern="120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hlinkClick r:id="rId4"/>
              </a:rPr>
              <a:t>here</a:t>
            </a:r>
            <a:r>
              <a:rPr kumimoji="0" lang="en-US" sz="2200" b="0" i="0" u="none" strike="noStrike" kern="1200" cap="none" spc="0" normalizeH="0" baseline="0" noProof="0" dirty="0" smtClean="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 educators will complete an initial questionnaire about their teaching assignments that will provide their peer reviewers with proper context. In this section, educators can inform the peer reviewers about their course loads and any other information that the reviewers should consider to ensure a fair and equitable process. Educators should avoid disclosing their names or the name of their school(s). </a:t>
            </a:r>
          </a:p>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12</a:t>
            </a:fld>
            <a:endParaRPr lang="en-US"/>
          </a:p>
        </p:txBody>
      </p:sp>
    </p:spTree>
    <p:extLst>
      <p:ext uri="{BB962C8B-B14F-4D97-AF65-F5344CB8AC3E}">
        <p14:creationId xmlns:p14="http://schemas.microsoft.com/office/powerpoint/2010/main" val="85886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13</a:t>
            </a:fld>
            <a:endParaRPr lang="en-US"/>
          </a:p>
        </p:txBody>
      </p:sp>
    </p:spTree>
    <p:extLst>
      <p:ext uri="{BB962C8B-B14F-4D97-AF65-F5344CB8AC3E}">
        <p14:creationId xmlns:p14="http://schemas.microsoft.com/office/powerpoint/2010/main" val="392381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14</a:t>
            </a:fld>
            <a:endParaRPr lang="en-US"/>
          </a:p>
        </p:txBody>
      </p:sp>
    </p:spTree>
    <p:extLst>
      <p:ext uri="{BB962C8B-B14F-4D97-AF65-F5344CB8AC3E}">
        <p14:creationId xmlns:p14="http://schemas.microsoft.com/office/powerpoint/2010/main" val="888645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15</a:t>
            </a:fld>
            <a:endParaRPr lang="en-US"/>
          </a:p>
        </p:txBody>
      </p:sp>
    </p:spTree>
    <p:extLst>
      <p:ext uri="{BB962C8B-B14F-4D97-AF65-F5344CB8AC3E}">
        <p14:creationId xmlns:p14="http://schemas.microsoft.com/office/powerpoint/2010/main" val="2918505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Sandbox link is found at the top of the home</a:t>
            </a:r>
            <a:r>
              <a:rPr lang="en-US" baseline="0" dirty="0" smtClean="0"/>
              <a:t> page (in same area as “my portfolio”)</a:t>
            </a:r>
            <a:r>
              <a:rPr lang="en-US" dirty="0" smtClean="0"/>
              <a:t>To add files, videos, PPTs, pictures, etc. to an evidence collection, they must be added to Sandbox first. </a:t>
            </a:r>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16</a:t>
            </a:fld>
            <a:endParaRPr lang="en-US"/>
          </a:p>
        </p:txBody>
      </p:sp>
    </p:spTree>
    <p:extLst>
      <p:ext uri="{BB962C8B-B14F-4D97-AF65-F5344CB8AC3E}">
        <p14:creationId xmlns:p14="http://schemas.microsoft.com/office/powerpoint/2010/main" val="3951167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17</a:t>
            </a:fld>
            <a:endParaRPr lang="en-US"/>
          </a:p>
        </p:txBody>
      </p:sp>
    </p:spTree>
    <p:extLst>
      <p:ext uri="{BB962C8B-B14F-4D97-AF65-F5344CB8AC3E}">
        <p14:creationId xmlns:p14="http://schemas.microsoft.com/office/powerpoint/2010/main" val="383526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18</a:t>
            </a:fld>
            <a:endParaRPr lang="en-US"/>
          </a:p>
        </p:txBody>
      </p:sp>
    </p:spTree>
    <p:extLst>
      <p:ext uri="{BB962C8B-B14F-4D97-AF65-F5344CB8AC3E}">
        <p14:creationId xmlns:p14="http://schemas.microsoft.com/office/powerpoint/2010/main" val="358989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19</a:t>
            </a:fld>
            <a:endParaRPr lang="en-US"/>
          </a:p>
        </p:txBody>
      </p:sp>
    </p:spTree>
    <p:extLst>
      <p:ext uri="{BB962C8B-B14F-4D97-AF65-F5344CB8AC3E}">
        <p14:creationId xmlns:p14="http://schemas.microsoft.com/office/powerpoint/2010/main" val="228560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a:t>
            </a:fld>
            <a:endParaRPr lang="en-US"/>
          </a:p>
        </p:txBody>
      </p:sp>
    </p:spTree>
    <p:extLst>
      <p:ext uri="{BB962C8B-B14F-4D97-AF65-F5344CB8AC3E}">
        <p14:creationId xmlns:p14="http://schemas.microsoft.com/office/powerpoint/2010/main" val="1628362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20</a:t>
            </a:fld>
            <a:endParaRPr lang="en-US"/>
          </a:p>
        </p:txBody>
      </p:sp>
    </p:spTree>
    <p:extLst>
      <p:ext uri="{BB962C8B-B14F-4D97-AF65-F5344CB8AC3E}">
        <p14:creationId xmlns:p14="http://schemas.microsoft.com/office/powerpoint/2010/main" val="260498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21</a:t>
            </a:fld>
            <a:endParaRPr lang="en-US"/>
          </a:p>
        </p:txBody>
      </p:sp>
    </p:spTree>
    <p:extLst>
      <p:ext uri="{BB962C8B-B14F-4D97-AF65-F5344CB8AC3E}">
        <p14:creationId xmlns:p14="http://schemas.microsoft.com/office/powerpoint/2010/main" val="1690309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22</a:t>
            </a:fld>
            <a:endParaRPr lang="en-US"/>
          </a:p>
        </p:txBody>
      </p:sp>
    </p:spTree>
    <p:extLst>
      <p:ext uri="{BB962C8B-B14F-4D97-AF65-F5344CB8AC3E}">
        <p14:creationId xmlns:p14="http://schemas.microsoft.com/office/powerpoint/2010/main" val="1151857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23</a:t>
            </a:fld>
            <a:endParaRPr lang="en-US"/>
          </a:p>
        </p:txBody>
      </p:sp>
    </p:spTree>
    <p:extLst>
      <p:ext uri="{BB962C8B-B14F-4D97-AF65-F5344CB8AC3E}">
        <p14:creationId xmlns:p14="http://schemas.microsoft.com/office/powerpoint/2010/main" val="29366222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24</a:t>
            </a:fld>
            <a:endParaRPr lang="en-US"/>
          </a:p>
        </p:txBody>
      </p:sp>
    </p:spTree>
    <p:extLst>
      <p:ext uri="{BB962C8B-B14F-4D97-AF65-F5344CB8AC3E}">
        <p14:creationId xmlns:p14="http://schemas.microsoft.com/office/powerpoint/2010/main" val="1247108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25</a:t>
            </a:fld>
            <a:endParaRPr lang="en-US"/>
          </a:p>
        </p:txBody>
      </p:sp>
    </p:spTree>
    <p:extLst>
      <p:ext uri="{BB962C8B-B14F-4D97-AF65-F5344CB8AC3E}">
        <p14:creationId xmlns:p14="http://schemas.microsoft.com/office/powerpoint/2010/main" val="3662987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26</a:t>
            </a:fld>
            <a:endParaRPr lang="en-US"/>
          </a:p>
        </p:txBody>
      </p:sp>
    </p:spTree>
    <p:extLst>
      <p:ext uri="{BB962C8B-B14F-4D97-AF65-F5344CB8AC3E}">
        <p14:creationId xmlns:p14="http://schemas.microsoft.com/office/powerpoint/2010/main" val="4088394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27</a:t>
            </a:fld>
            <a:endParaRPr lang="en-US"/>
          </a:p>
        </p:txBody>
      </p:sp>
    </p:spTree>
    <p:extLst>
      <p:ext uri="{BB962C8B-B14F-4D97-AF65-F5344CB8AC3E}">
        <p14:creationId xmlns:p14="http://schemas.microsoft.com/office/powerpoint/2010/main" val="4015688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28</a:t>
            </a:fld>
            <a:endParaRPr lang="en-US"/>
          </a:p>
        </p:txBody>
      </p:sp>
    </p:spTree>
    <p:extLst>
      <p:ext uri="{BB962C8B-B14F-4D97-AF65-F5344CB8AC3E}">
        <p14:creationId xmlns:p14="http://schemas.microsoft.com/office/powerpoint/2010/main" val="36873685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29</a:t>
            </a:fld>
            <a:endParaRPr lang="en-US"/>
          </a:p>
        </p:txBody>
      </p:sp>
    </p:spTree>
    <p:extLst>
      <p:ext uri="{BB962C8B-B14F-4D97-AF65-F5344CB8AC3E}">
        <p14:creationId xmlns:p14="http://schemas.microsoft.com/office/powerpoint/2010/main" val="338755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3</a:t>
            </a:fld>
            <a:endParaRPr lang="en-US"/>
          </a:p>
        </p:txBody>
      </p:sp>
    </p:spTree>
    <p:extLst>
      <p:ext uri="{BB962C8B-B14F-4D97-AF65-F5344CB8AC3E}">
        <p14:creationId xmlns:p14="http://schemas.microsoft.com/office/powerpoint/2010/main" val="3125931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4</a:t>
            </a:fld>
            <a:endParaRPr lang="en-US"/>
          </a:p>
        </p:txBody>
      </p:sp>
    </p:spTree>
    <p:extLst>
      <p:ext uri="{BB962C8B-B14F-4D97-AF65-F5344CB8AC3E}">
        <p14:creationId xmlns:p14="http://schemas.microsoft.com/office/powerpoint/2010/main" val="199374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5</a:t>
            </a:fld>
            <a:endParaRPr lang="en-US"/>
          </a:p>
        </p:txBody>
      </p:sp>
    </p:spTree>
    <p:extLst>
      <p:ext uri="{BB962C8B-B14F-4D97-AF65-F5344CB8AC3E}">
        <p14:creationId xmlns:p14="http://schemas.microsoft.com/office/powerpoint/2010/main" val="1083327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6</a:t>
            </a:fld>
            <a:endParaRPr lang="en-US"/>
          </a:p>
        </p:txBody>
      </p:sp>
    </p:spTree>
    <p:extLst>
      <p:ext uri="{BB962C8B-B14F-4D97-AF65-F5344CB8AC3E}">
        <p14:creationId xmlns:p14="http://schemas.microsoft.com/office/powerpoint/2010/main" val="1462128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3C1CD0-D833-4B0D-BF33-74A8E63C0BDA}" type="slidenum">
              <a:rPr lang="en-US" smtClean="0"/>
              <a:t>7</a:t>
            </a:fld>
            <a:endParaRPr lang="en-US"/>
          </a:p>
        </p:txBody>
      </p:sp>
    </p:spTree>
    <p:extLst>
      <p:ext uri="{BB962C8B-B14F-4D97-AF65-F5344CB8AC3E}">
        <p14:creationId xmlns:p14="http://schemas.microsoft.com/office/powerpoint/2010/main" val="509278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8</a:t>
            </a:fld>
            <a:endParaRPr lang="en-US"/>
          </a:p>
        </p:txBody>
      </p:sp>
    </p:spTree>
    <p:extLst>
      <p:ext uri="{BB962C8B-B14F-4D97-AF65-F5344CB8AC3E}">
        <p14:creationId xmlns:p14="http://schemas.microsoft.com/office/powerpoint/2010/main" val="3361471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9</a:t>
            </a:fld>
            <a:endParaRPr lang="en-US"/>
          </a:p>
        </p:txBody>
      </p:sp>
    </p:spTree>
    <p:extLst>
      <p:ext uri="{BB962C8B-B14F-4D97-AF65-F5344CB8AC3E}">
        <p14:creationId xmlns:p14="http://schemas.microsoft.com/office/powerpoint/2010/main" val="2522671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4597" y="3810000"/>
            <a:ext cx="7772400" cy="1470025"/>
          </a:xfrm>
        </p:spPr>
        <p:txBody>
          <a:bodyPr>
            <a:normAutofit/>
          </a:bodyPr>
          <a:lstStyle>
            <a:lvl1pPr algn="ctr">
              <a:defRPr sz="4000"/>
            </a:lvl1pPr>
          </a:lstStyle>
          <a:p>
            <a:r>
              <a:rPr lang="en-US" dirty="0" smtClean="0"/>
              <a:t>Insert Presentation Title</a:t>
            </a:r>
            <a:endParaRPr lang="en-US" dirty="0"/>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3000" baseline="0">
                <a:solidFill>
                  <a:schemeClr val="bg1"/>
                </a:solidFill>
                <a:latin typeface="PermianSlabSerifTypeface"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If applicable, insert sub-title</a:t>
            </a:r>
            <a:endParaRPr lang="en-US" dirty="0"/>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ormAutofit/>
          </a:bodyPr>
          <a:lstStyle>
            <a:lvl1pPr marL="0" marR="0" indent="0" algn="ctr"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400" smtClean="0">
                <a:solidFill>
                  <a:schemeClr val="tx2"/>
                </a:solidFill>
              </a:defRPr>
            </a:lvl1pPr>
            <a:lvl5pPr marL="1828800" indent="0">
              <a:buNone/>
              <a:defRPr/>
            </a:lvl5pPr>
          </a:lstStyle>
          <a:p>
            <a:pPr marL="0" marR="0" lvl="0" indent="0" algn="l" defTabSz="9144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400" dirty="0" smtClean="0">
                <a:solidFill>
                  <a:schemeClr val="tx2"/>
                </a:solidFill>
                <a:latin typeface="+mn-lt"/>
              </a:rPr>
              <a:t>Presenter Name | Job Title | Team/Office/Division | Date</a:t>
            </a:r>
          </a:p>
        </p:txBody>
      </p:sp>
    </p:spTree>
    <p:extLst>
      <p:ext uri="{BB962C8B-B14F-4D97-AF65-F5344CB8AC3E}">
        <p14:creationId xmlns:p14="http://schemas.microsoft.com/office/powerpoint/2010/main" val="47301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defRPr>
            </a:lvl1pPr>
            <a:lvl2pPr>
              <a:defRPr baseline="0">
                <a:solidFill>
                  <a:schemeClr val="accent1"/>
                </a:solidFill>
              </a:defRPr>
            </a:lvl2pPr>
            <a:lvl3pPr>
              <a:defRPr baseline="0">
                <a:solidFill>
                  <a:schemeClr val="accent1"/>
                </a:solidFill>
              </a:defRPr>
            </a:lvl3pPr>
            <a:lvl4pPr>
              <a:defRPr baseline="0">
                <a:solidFill>
                  <a:schemeClr val="accent1"/>
                </a:solidFill>
              </a:defRPr>
            </a:lvl4pPr>
            <a:lvl5pPr>
              <a:defRPr baseline="0">
                <a:solidFill>
                  <a:schemeClr val="accent1"/>
                </a:solidFill>
              </a:defRPr>
            </a:lvl5pPr>
          </a:lstStyle>
          <a:p>
            <a:pPr lvl="0"/>
            <a:r>
              <a:rPr lang="en-US" dirty="0" smtClean="0"/>
              <a:t>Level 1 bullet points (default is 24-point font)</a:t>
            </a:r>
          </a:p>
          <a:p>
            <a:pPr lvl="1"/>
            <a:r>
              <a:rPr lang="en-US" dirty="0" smtClean="0"/>
              <a:t>Level 2 bullet points (default is 22-point font)</a:t>
            </a:r>
          </a:p>
          <a:p>
            <a:pPr lvl="2"/>
            <a:r>
              <a:rPr lang="en-US" dirty="0" smtClean="0"/>
              <a:t>Level 3 bullet points (default is 20-point font)</a:t>
            </a:r>
          </a:p>
          <a:p>
            <a:pPr lvl="3"/>
            <a:r>
              <a:rPr lang="en-US" dirty="0" smtClean="0"/>
              <a:t>Level 4 bullet points (default is 18-point font)</a:t>
            </a:r>
          </a:p>
          <a:p>
            <a:pPr lvl="4"/>
            <a:r>
              <a:rPr lang="en-US" dirty="0" smtClean="0"/>
              <a:t>Level 5 bullet points (default is 16-point font)</a:t>
            </a:r>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baseline="0"/>
            </a:lvl1pPr>
          </a:lstStyle>
          <a:p>
            <a:r>
              <a:rPr lang="en-US" dirty="0" smtClean="0"/>
              <a:t>Insert Slide Heading </a:t>
            </a:r>
            <a:endParaRPr lang="en-US" dirty="0"/>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20270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1295400"/>
            <a:ext cx="4114800" cy="4525963"/>
          </a:xfrm>
        </p:spPr>
        <p:txBody>
          <a:bodyPr/>
          <a:lstStyle>
            <a:lvl1pPr>
              <a:defRPr sz="2200" baseline="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lvl1pPr>
          </a:lstStyle>
          <a:p>
            <a:r>
              <a:rPr lang="en-US" dirty="0" smtClean="0"/>
              <a:t>Insert Slide Heading</a:t>
            </a:r>
            <a:endParaRPr lang="en-US" dirty="0"/>
          </a:p>
        </p:txBody>
      </p:sp>
      <p:sp>
        <p:nvSpPr>
          <p:cNvPr id="10" name="Content Placeholder 2"/>
          <p:cNvSpPr>
            <a:spLocks noGrp="1"/>
          </p:cNvSpPr>
          <p:nvPr>
            <p:ph sz="half" idx="13" hasCustomPrompt="1"/>
          </p:nvPr>
        </p:nvSpPr>
        <p:spPr>
          <a:xfrm>
            <a:off x="4572000" y="1295400"/>
            <a:ext cx="4114800" cy="4525963"/>
          </a:xfrm>
        </p:spPr>
        <p:txBody>
          <a:bodyPr/>
          <a:lstStyle>
            <a:lvl1pPr>
              <a:defRPr sz="22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600"/>
            </a:lvl5pPr>
            <a:lvl6pPr>
              <a:defRPr sz="1800"/>
            </a:lvl6pPr>
            <a:lvl7pPr>
              <a:defRPr sz="1800"/>
            </a:lvl7pPr>
            <a:lvl8pPr>
              <a:defRPr sz="1800"/>
            </a:lvl8pPr>
            <a:lvl9pPr>
              <a:defRPr sz="1800"/>
            </a:lvl9pPr>
          </a:lstStyle>
          <a:p>
            <a:pPr lvl="0"/>
            <a:r>
              <a:rPr lang="en-US" dirty="0" smtClean="0"/>
              <a:t>Level 1 bullet points (default is 22-point font for two-column layout)</a:t>
            </a:r>
          </a:p>
          <a:p>
            <a:pPr lvl="1"/>
            <a:r>
              <a:rPr lang="en-US" dirty="0" smtClean="0"/>
              <a:t>Level 2 bullet points (default is 20-point font)</a:t>
            </a:r>
          </a:p>
          <a:p>
            <a:pPr lvl="2"/>
            <a:r>
              <a:rPr lang="en-US" dirty="0" smtClean="0"/>
              <a:t>Level 3 bullet points (default is 18-point font)</a:t>
            </a:r>
          </a:p>
          <a:p>
            <a:pPr lvl="3"/>
            <a:r>
              <a:rPr lang="en-US" dirty="0" smtClean="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92959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500" baseline="0"/>
            </a:lvl1pPr>
          </a:lstStyle>
          <a:p>
            <a:r>
              <a:rPr lang="en-US" dirty="0" smtClean="0"/>
              <a:t>Insert Section Heading</a:t>
            </a:r>
            <a:endParaRPr lang="en-US" dirty="0"/>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7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43266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Open Sans" panose="020B0606030504020204" pitchFamily="34" charset="0"/>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81000" y="228600"/>
            <a:ext cx="8305800" cy="914400"/>
          </a:xfrm>
        </p:spPr>
        <p:txBody>
          <a:bodyPr/>
          <a:lstStyle>
            <a:lvl1pPr>
              <a:defRPr/>
            </a:lvl1pPr>
          </a:lstStyle>
          <a:p>
            <a:r>
              <a:rPr lang="en-US" dirty="0" smtClean="0"/>
              <a:t>Insert Slide Heading</a:t>
            </a:r>
            <a:endParaRPr lang="en-US" dirty="0"/>
          </a:p>
        </p:txBody>
      </p:sp>
    </p:spTree>
    <p:extLst>
      <p:ext uri="{BB962C8B-B14F-4D97-AF65-F5344CB8AC3E}">
        <p14:creationId xmlns:p14="http://schemas.microsoft.com/office/powerpoint/2010/main" val="200976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i="0" dirty="0" smtClean="0">
                <a:solidFill>
                  <a:schemeClr val="bg1"/>
                </a:solidFill>
                <a:effectLst/>
                <a:latin typeface="PermianSlabSerifTypeface"/>
                <a:cs typeface="PermianSlabSerifTypeface"/>
              </a:rPr>
              <a:t>Presenter</a:t>
            </a:r>
            <a:r>
              <a:rPr lang="en-US" sz="3000" b="1" i="0" baseline="0" dirty="0" smtClean="0">
                <a:solidFill>
                  <a:schemeClr val="bg1"/>
                </a:solidFill>
                <a:effectLst/>
                <a:latin typeface="PermianSlabSerifTypeface"/>
                <a:cs typeface="PermianSlabSerifTypeface"/>
              </a:rPr>
              <a:t> Name</a:t>
            </a:r>
            <a:br>
              <a:rPr lang="en-US" sz="3000" b="1" i="0" baseline="0" dirty="0" smtClean="0">
                <a:solidFill>
                  <a:schemeClr val="bg1"/>
                </a:solidFill>
                <a:effectLst/>
                <a:latin typeface="PermianSlabSerifTypeface"/>
                <a:cs typeface="PermianSlabSerifTypeface"/>
              </a:rPr>
            </a:br>
            <a:r>
              <a:rPr lang="en-US" sz="3000" b="1" i="0" baseline="0" dirty="0" smtClean="0">
                <a:solidFill>
                  <a:schemeClr val="bg1"/>
                </a:solidFill>
                <a:effectLst/>
                <a:latin typeface="PermianSlabSerifTypeface"/>
                <a:cs typeface="PermianSlabSerifTypeface"/>
              </a:rPr>
              <a:t>Title</a:t>
            </a:r>
            <a:br>
              <a:rPr lang="en-US" sz="3000" b="1" i="0" baseline="0" dirty="0" smtClean="0">
                <a:solidFill>
                  <a:schemeClr val="bg1"/>
                </a:solidFill>
                <a:effectLst/>
                <a:latin typeface="PermianSlabSerifTypeface"/>
                <a:cs typeface="PermianSlabSerifTypeface"/>
              </a:rPr>
            </a:br>
            <a:r>
              <a:rPr lang="en-US" sz="3000" b="1" i="0" baseline="0" dirty="0" smtClean="0">
                <a:solidFill>
                  <a:schemeClr val="bg1"/>
                </a:solidFill>
                <a:effectLst/>
                <a:latin typeface="PermianSlabSerifTypeface"/>
                <a:cs typeface="PermianSlabSerifTypeface"/>
              </a:rPr>
              <a:t>Team/Office/Division</a:t>
            </a:r>
          </a:p>
          <a:p>
            <a:r>
              <a:rPr lang="en-US" sz="3000" b="1" i="0" baseline="0" dirty="0" smtClean="0">
                <a:solidFill>
                  <a:schemeClr val="bg1"/>
                </a:solidFill>
                <a:effectLst/>
                <a:latin typeface="PermianSlabSerifTypeface"/>
                <a:cs typeface="PermianSlabSerifTypeface"/>
              </a:rPr>
              <a:t>Email Address</a:t>
            </a:r>
          </a:p>
          <a:p>
            <a:r>
              <a:rPr lang="en-US" sz="3000" b="1" i="0" baseline="0" dirty="0" smtClean="0">
                <a:solidFill>
                  <a:schemeClr val="bg1"/>
                </a:solidFill>
                <a:effectLst/>
                <a:latin typeface="PermianSlabSerifTypeface"/>
                <a:cs typeface="PermianSlabSerifTypeface"/>
              </a:rPr>
              <a:t>Phone Number</a:t>
            </a:r>
            <a:endParaRPr lang="en-US" sz="3000" b="1" i="0" dirty="0">
              <a:solidFill>
                <a:schemeClr val="bg1"/>
              </a:solidFill>
              <a:effectLst/>
              <a:latin typeface="PermianSlabSerifTypeface"/>
              <a:cs typeface="PermianSlabSerifTypeface"/>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190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smtClean="0">
                <a:solidFill>
                  <a:schemeClr val="bg1"/>
                </a:solidFill>
                <a:effectLst>
                  <a:outerShdw blurRad="38100" dist="38100" dir="2700000" algn="tl">
                    <a:srgbClr val="000000">
                      <a:alpha val="43137"/>
                    </a:srgbClr>
                  </a:outerShdw>
                </a:effectLst>
                <a:latin typeface="PermianSlabSerifTypeface"/>
                <a:cs typeface="PermianSlabSerifTypeface"/>
              </a:rPr>
              <a:t>Districts and schools in Tennessee will exemplify excellence and equity such that all students are equipped with the knowledge and skills to successfully embark on their chosen path in life.</a:t>
            </a:r>
            <a:endParaRPr lang="en-US" sz="2600" b="1" i="1" dirty="0">
              <a:solidFill>
                <a:schemeClr val="bg1"/>
              </a:solidFill>
              <a:effectLst>
                <a:outerShdw blurRad="38100" dist="38100" dir="2700000" algn="tl">
                  <a:srgbClr val="000000">
                    <a:alpha val="43137"/>
                  </a:srgbClr>
                </a:outerShdw>
              </a:effectLst>
              <a:latin typeface="PermianSlabSerifTypeface"/>
              <a:cs typeface="PermianSlabSerifTypeface"/>
            </a:endParaRP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solidFill>
                  <a:srgbClr val="1B365D"/>
                </a:solidFill>
                <a:latin typeface="Open Sans"/>
                <a:cs typeface="Open Sans"/>
              </a:rPr>
              <a:t>Excellence | Optimism | Judgment | Courage | Teamwork</a:t>
            </a:r>
            <a:endParaRPr lang="en-US" sz="2400" b="1" dirty="0">
              <a:solidFill>
                <a:srgbClr val="1B365D"/>
              </a:solidFill>
              <a:latin typeface="Open Sans"/>
              <a:cs typeface="Open Sans"/>
            </a:endParaRP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8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90542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5" r:id="rId5"/>
    <p:sldLayoutId id="2147483658" r:id="rId6"/>
    <p:sldLayoutId id="2147483661" r:id="rId7"/>
    <p:sldLayoutId id="2147483660" r:id="rId8"/>
  </p:sldLayoutIdLst>
  <p:hf hdr="0" ftr="0" dt="0"/>
  <p:txStyles>
    <p:titleStyle>
      <a:lvl1pPr algn="l" defTabSz="914400" rtl="0" eaLnBrk="1" latinLnBrk="0" hangingPunct="1">
        <a:spcBef>
          <a:spcPct val="0"/>
        </a:spcBef>
        <a:buNone/>
        <a:defRPr sz="3200" b="1" kern="1200">
          <a:solidFill>
            <a:schemeClr val="bg1"/>
          </a:solidFill>
          <a:latin typeface="PermianSlabSerifTypeface" pitchFamily="50"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rgbClr val="000000"/>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hegladisproject.com/live4/gladis/welco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mailto:Keely.Potter@tn.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TEAM.Questions@tn.go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2016-17 </a:t>
            </a:r>
            <a:r>
              <a:rPr lang="en-US" dirty="0" err="1" smtClean="0"/>
              <a:t>GLADiS</a:t>
            </a:r>
            <a:r>
              <a:rPr lang="en-US" dirty="0" smtClean="0"/>
              <a:t> </a:t>
            </a:r>
            <a:br>
              <a:rPr lang="en-US" dirty="0" smtClean="0"/>
            </a:br>
            <a:r>
              <a:rPr lang="en-US" dirty="0" smtClean="0"/>
              <a:t>Portfolio Support</a:t>
            </a:r>
            <a:endParaRPr lang="en-US" dirty="0"/>
          </a:p>
        </p:txBody>
      </p:sp>
      <p:sp>
        <p:nvSpPr>
          <p:cNvPr id="8" name="Subtitle 7"/>
          <p:cNvSpPr>
            <a:spLocks noGrp="1"/>
          </p:cNvSpPr>
          <p:nvPr>
            <p:ph type="subTitle" idx="1"/>
          </p:nvPr>
        </p:nvSpPr>
        <p:spPr/>
        <p:txBody>
          <a:bodyPr/>
          <a:lstStyle/>
          <a:p>
            <a:endParaRPr lang="en-US" sz="2400"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534085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Start Portfolio Step </a:t>
            </a:r>
            <a:r>
              <a:rPr lang="en-US" dirty="0"/>
              <a:t>1</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3824796"/>
          </a:xfrm>
          <a:prstGeom prst="rect">
            <a:avLst/>
          </a:prstGeom>
        </p:spPr>
      </p:pic>
      <p:sp>
        <p:nvSpPr>
          <p:cNvPr id="7" name="Rectangle 6"/>
          <p:cNvSpPr/>
          <p:nvPr/>
        </p:nvSpPr>
        <p:spPr>
          <a:xfrm>
            <a:off x="170180" y="3200400"/>
            <a:ext cx="2224420" cy="202016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Select the appropriate school year. If this is your first year in </a:t>
            </a:r>
            <a:r>
              <a:rPr lang="en-US" sz="1600" b="1" dirty="0" err="1" smtClean="0">
                <a:solidFill>
                  <a:schemeClr val="tx1"/>
                </a:solidFill>
              </a:rPr>
              <a:t>GLADiS</a:t>
            </a:r>
            <a:r>
              <a:rPr lang="en-US" sz="1600" b="1" dirty="0" smtClean="0">
                <a:solidFill>
                  <a:schemeClr val="tx1"/>
                </a:solidFill>
              </a:rPr>
              <a:t> you will only see this year as an option.</a:t>
            </a:r>
            <a:endParaRPr lang="en-US" sz="1600" b="1" dirty="0">
              <a:solidFill>
                <a:schemeClr val="tx1"/>
              </a:solidFill>
            </a:endParaRPr>
          </a:p>
        </p:txBody>
      </p:sp>
      <p:sp>
        <p:nvSpPr>
          <p:cNvPr id="8" name="Up Arrow 7"/>
          <p:cNvSpPr/>
          <p:nvPr/>
        </p:nvSpPr>
        <p:spPr>
          <a:xfrm rot="5400000">
            <a:off x="2773680" y="3307079"/>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989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Start Portfolio Step 2</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207340"/>
            <a:ext cx="9327494" cy="4525962"/>
          </a:xfrm>
        </p:spPr>
      </p:pic>
      <p:sp>
        <p:nvSpPr>
          <p:cNvPr id="10" name="Rectangle 9"/>
          <p:cNvSpPr/>
          <p:nvPr/>
        </p:nvSpPr>
        <p:spPr>
          <a:xfrm>
            <a:off x="7154322" y="3442345"/>
            <a:ext cx="1510284" cy="137160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Select your details and click Continue</a:t>
            </a:r>
            <a:endParaRPr lang="en-US" sz="1600" b="1" dirty="0">
              <a:solidFill>
                <a:schemeClr val="tx1"/>
              </a:solidFill>
            </a:endParaRPr>
          </a:p>
        </p:txBody>
      </p:sp>
      <p:sp>
        <p:nvSpPr>
          <p:cNvPr id="11" name="Up Arrow 10"/>
          <p:cNvSpPr/>
          <p:nvPr/>
        </p:nvSpPr>
        <p:spPr>
          <a:xfrm rot="16200000">
            <a:off x="6096718" y="3638941"/>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377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305800" cy="914400"/>
          </a:xfrm>
        </p:spPr>
        <p:txBody>
          <a:bodyPr>
            <a:normAutofit/>
          </a:bodyPr>
          <a:lstStyle/>
          <a:p>
            <a:r>
              <a:rPr lang="en-US" dirty="0" smtClean="0"/>
              <a:t>Start Portfolio Step 3	</a:t>
            </a:r>
            <a:endParaRPr lang="en-US" dirty="0"/>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6200" y="1238250"/>
            <a:ext cx="8991600" cy="5094288"/>
          </a:xfrm>
        </p:spPr>
      </p:pic>
      <p:sp>
        <p:nvSpPr>
          <p:cNvPr id="10" name="Rectangle 9"/>
          <p:cNvSpPr/>
          <p:nvPr/>
        </p:nvSpPr>
        <p:spPr>
          <a:xfrm>
            <a:off x="6389766" y="2909316"/>
            <a:ext cx="2224420" cy="202016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Complete details that describe frequency of instructional time and a course load summary and click Submit</a:t>
            </a:r>
            <a:endParaRPr lang="en-US" sz="1600" b="1" dirty="0">
              <a:solidFill>
                <a:schemeClr val="tx1"/>
              </a:solidFill>
            </a:endParaRPr>
          </a:p>
        </p:txBody>
      </p:sp>
      <p:sp>
        <p:nvSpPr>
          <p:cNvPr id="11" name="Up Arrow 10"/>
          <p:cNvSpPr/>
          <p:nvPr/>
        </p:nvSpPr>
        <p:spPr>
          <a:xfrm rot="16200000">
            <a:off x="5504688" y="3296190"/>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00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D2451E-3285-438B-B188-C22B2A012BF6}" type="slidenum">
              <a:rPr lang="en-US" smtClean="0"/>
              <a:pPr/>
              <a:t>13</a:t>
            </a:fld>
            <a:endParaRPr lang="en-US" dirty="0"/>
          </a:p>
        </p:txBody>
      </p:sp>
      <p:sp>
        <p:nvSpPr>
          <p:cNvPr id="3" name="Title 2"/>
          <p:cNvSpPr>
            <a:spLocks noGrp="1"/>
          </p:cNvSpPr>
          <p:nvPr>
            <p:ph type="title"/>
          </p:nvPr>
        </p:nvSpPr>
        <p:spPr>
          <a:xfrm>
            <a:off x="228600" y="228600"/>
            <a:ext cx="8305800" cy="914400"/>
          </a:xfrm>
        </p:spPr>
        <p:txBody>
          <a:bodyPr>
            <a:normAutofit/>
          </a:bodyPr>
          <a:lstStyle/>
          <a:p>
            <a:r>
              <a:rPr lang="en-US" dirty="0" smtClean="0"/>
              <a:t>View or Edit Collection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7" y="1197073"/>
            <a:ext cx="9144000" cy="5660927"/>
          </a:xfrm>
          <a:prstGeom prst="rect">
            <a:avLst/>
          </a:prstGeom>
        </p:spPr>
      </p:pic>
      <p:sp>
        <p:nvSpPr>
          <p:cNvPr id="9" name="Rectangle 8"/>
          <p:cNvSpPr/>
          <p:nvPr/>
        </p:nvSpPr>
        <p:spPr>
          <a:xfrm>
            <a:off x="6767180" y="1325065"/>
            <a:ext cx="2224420" cy="202016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Click View/Edit next to the collection you would like to edit</a:t>
            </a:r>
            <a:endParaRPr lang="en-US" sz="1600" b="1" dirty="0">
              <a:solidFill>
                <a:schemeClr val="tx1"/>
              </a:solidFill>
            </a:endParaRPr>
          </a:p>
        </p:txBody>
      </p:sp>
      <p:sp>
        <p:nvSpPr>
          <p:cNvPr id="11" name="Up Arrow 10"/>
          <p:cNvSpPr/>
          <p:nvPr/>
        </p:nvSpPr>
        <p:spPr>
          <a:xfrm rot="10800000">
            <a:off x="7744968" y="3472321"/>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810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 y="1233212"/>
            <a:ext cx="9144000" cy="5624788"/>
          </a:xfrm>
          <a:prstGeom prst="rect">
            <a:avLst/>
          </a:prstGeom>
        </p:spPr>
      </p:pic>
      <p:sp>
        <p:nvSpPr>
          <p:cNvPr id="3" name="Title 2"/>
          <p:cNvSpPr>
            <a:spLocks noGrp="1"/>
          </p:cNvSpPr>
          <p:nvPr>
            <p:ph type="title"/>
          </p:nvPr>
        </p:nvSpPr>
        <p:spPr/>
        <p:txBody>
          <a:bodyPr>
            <a:normAutofit/>
          </a:bodyPr>
          <a:lstStyle/>
          <a:p>
            <a:r>
              <a:rPr lang="en-US" dirty="0" smtClean="0"/>
              <a:t>Select Portfolio Information</a:t>
            </a:r>
            <a:endParaRPr lang="en-US" dirty="0"/>
          </a:p>
        </p:txBody>
      </p:sp>
      <p:sp>
        <p:nvSpPr>
          <p:cNvPr id="10" name="Rectangle 9"/>
          <p:cNvSpPr/>
          <p:nvPr/>
        </p:nvSpPr>
        <p:spPr>
          <a:xfrm>
            <a:off x="6545238" y="3840523"/>
            <a:ext cx="1760562" cy="1598896"/>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Don’t forget to click Save Data at the bottom of the screen</a:t>
            </a:r>
            <a:endParaRPr lang="en-US" sz="1600" b="1" dirty="0">
              <a:solidFill>
                <a:schemeClr val="tx1"/>
              </a:solidFill>
            </a:endParaRPr>
          </a:p>
        </p:txBody>
      </p:sp>
      <p:sp>
        <p:nvSpPr>
          <p:cNvPr id="11" name="Rectangle 10"/>
          <p:cNvSpPr/>
          <p:nvPr/>
        </p:nvSpPr>
        <p:spPr>
          <a:xfrm>
            <a:off x="2514600" y="3808293"/>
            <a:ext cx="1760562" cy="1598896"/>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Enter all required information</a:t>
            </a:r>
            <a:endParaRPr lang="en-US" sz="1600" b="1" dirty="0">
              <a:solidFill>
                <a:schemeClr val="tx1"/>
              </a:solidFill>
            </a:endParaRPr>
          </a:p>
        </p:txBody>
      </p:sp>
      <p:sp>
        <p:nvSpPr>
          <p:cNvPr id="12" name="Up Arrow 11"/>
          <p:cNvSpPr/>
          <p:nvPr/>
        </p:nvSpPr>
        <p:spPr>
          <a:xfrm rot="10800000">
            <a:off x="7183203" y="5659505"/>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399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Adding Files to Sandbox</a:t>
            </a:r>
            <a:endParaRPr lang="en-US" dirty="0"/>
          </a:p>
        </p:txBody>
      </p:sp>
    </p:spTree>
    <p:extLst>
      <p:ext uri="{BB962C8B-B14F-4D97-AF65-F5344CB8AC3E}">
        <p14:creationId xmlns:p14="http://schemas.microsoft.com/office/powerpoint/2010/main" val="1882706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Sandbox</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9200"/>
            <a:ext cx="9144000" cy="3696195"/>
          </a:xfrm>
          <a:prstGeom prst="rect">
            <a:avLst/>
          </a:prstGeom>
        </p:spPr>
      </p:pic>
      <p:sp>
        <p:nvSpPr>
          <p:cNvPr id="6" name="Rectangle 5"/>
          <p:cNvSpPr/>
          <p:nvPr/>
        </p:nvSpPr>
        <p:spPr>
          <a:xfrm>
            <a:off x="4267200" y="2624469"/>
            <a:ext cx="2522562" cy="2290926"/>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To add files, videos, PowerPoints, etc. to add an evidence collection, they must be added to Sandbox first.</a:t>
            </a:r>
            <a:endParaRPr lang="en-US" sz="1600" b="1" dirty="0">
              <a:solidFill>
                <a:schemeClr val="tx1"/>
              </a:solidFill>
            </a:endParaRPr>
          </a:p>
        </p:txBody>
      </p:sp>
      <p:sp>
        <p:nvSpPr>
          <p:cNvPr id="9" name="Up Arrow 8"/>
          <p:cNvSpPr/>
          <p:nvPr/>
        </p:nvSpPr>
        <p:spPr>
          <a:xfrm rot="16200000">
            <a:off x="3371088" y="2820409"/>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0459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2572"/>
          <a:stretch/>
        </p:blipFill>
        <p:spPr>
          <a:xfrm>
            <a:off x="286512" y="1143000"/>
            <a:ext cx="8686800" cy="5638800"/>
          </a:xfrm>
          <a:prstGeom prst="rect">
            <a:avLst/>
          </a:prstGeom>
        </p:spPr>
      </p:pic>
      <p:sp>
        <p:nvSpPr>
          <p:cNvPr id="3" name="Title 2"/>
          <p:cNvSpPr>
            <a:spLocks noGrp="1"/>
          </p:cNvSpPr>
          <p:nvPr>
            <p:ph type="title"/>
          </p:nvPr>
        </p:nvSpPr>
        <p:spPr/>
        <p:txBody>
          <a:bodyPr>
            <a:normAutofit/>
          </a:bodyPr>
          <a:lstStyle/>
          <a:p>
            <a:r>
              <a:rPr lang="en-US" dirty="0" smtClean="0"/>
              <a:t>Add File to Sandbox</a:t>
            </a:r>
            <a:endParaRPr lang="en-US" dirty="0"/>
          </a:p>
        </p:txBody>
      </p:sp>
      <p:sp>
        <p:nvSpPr>
          <p:cNvPr id="6" name="Rectangle 5"/>
          <p:cNvSpPr/>
          <p:nvPr/>
        </p:nvSpPr>
        <p:spPr>
          <a:xfrm>
            <a:off x="4953000" y="2637740"/>
            <a:ext cx="2522562" cy="2290926"/>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Choose file, name the file, and provide any additional information</a:t>
            </a:r>
            <a:endParaRPr lang="en-US" sz="1600" b="1" dirty="0">
              <a:solidFill>
                <a:schemeClr val="tx1"/>
              </a:solidFill>
            </a:endParaRPr>
          </a:p>
        </p:txBody>
      </p:sp>
    </p:spTree>
    <p:extLst>
      <p:ext uri="{BB962C8B-B14F-4D97-AF65-F5344CB8AC3E}">
        <p14:creationId xmlns:p14="http://schemas.microsoft.com/office/powerpoint/2010/main" val="2663504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12572"/>
          <a:stretch/>
        </p:blipFill>
        <p:spPr>
          <a:xfrm>
            <a:off x="286512" y="1143000"/>
            <a:ext cx="8686800" cy="5638800"/>
          </a:xfrm>
          <a:prstGeom prst="rect">
            <a:avLst/>
          </a:prstGeom>
        </p:spPr>
      </p:pic>
      <p:sp>
        <p:nvSpPr>
          <p:cNvPr id="3" name="Title 2"/>
          <p:cNvSpPr>
            <a:spLocks noGrp="1"/>
          </p:cNvSpPr>
          <p:nvPr>
            <p:ph type="title"/>
          </p:nvPr>
        </p:nvSpPr>
        <p:spPr/>
        <p:txBody>
          <a:bodyPr/>
          <a:lstStyle/>
          <a:p>
            <a:r>
              <a:rPr lang="en-US" dirty="0" smtClean="0"/>
              <a:t>Add File to Sandbox</a:t>
            </a:r>
            <a:endParaRPr lang="en-US" dirty="0"/>
          </a:p>
        </p:txBody>
      </p:sp>
      <p:sp>
        <p:nvSpPr>
          <p:cNvPr id="8" name="Rectangle 7"/>
          <p:cNvSpPr/>
          <p:nvPr/>
        </p:nvSpPr>
        <p:spPr>
          <a:xfrm>
            <a:off x="2375154" y="4966716"/>
            <a:ext cx="1510284" cy="137160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Click Save Data</a:t>
            </a:r>
            <a:endParaRPr lang="en-US" sz="1600" b="1" dirty="0">
              <a:solidFill>
                <a:schemeClr val="tx1"/>
              </a:solidFill>
            </a:endParaRPr>
          </a:p>
        </p:txBody>
      </p:sp>
      <p:sp>
        <p:nvSpPr>
          <p:cNvPr id="6" name="Up Arrow 5"/>
          <p:cNvSpPr/>
          <p:nvPr/>
        </p:nvSpPr>
        <p:spPr>
          <a:xfrm rot="16200000">
            <a:off x="1466088" y="5163312"/>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70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l="3577" t="19545" r="6101" b="10418"/>
          <a:stretch/>
        </p:blipFill>
        <p:spPr>
          <a:xfrm>
            <a:off x="152400" y="1499165"/>
            <a:ext cx="8770094" cy="3733802"/>
          </a:xfrm>
          <a:prstGeom prst="rect">
            <a:avLst/>
          </a:prstGeom>
        </p:spPr>
      </p:pic>
      <p:sp>
        <p:nvSpPr>
          <p:cNvPr id="3" name="Title 2"/>
          <p:cNvSpPr>
            <a:spLocks noGrp="1"/>
          </p:cNvSpPr>
          <p:nvPr>
            <p:ph type="title"/>
          </p:nvPr>
        </p:nvSpPr>
        <p:spPr/>
        <p:txBody>
          <a:bodyPr/>
          <a:lstStyle/>
          <a:p>
            <a:r>
              <a:rPr lang="en-US" dirty="0" smtClean="0"/>
              <a:t>View, Edit, Delete Sandbox Files</a:t>
            </a:r>
            <a:endParaRPr lang="en-US" dirty="0"/>
          </a:p>
        </p:txBody>
      </p:sp>
      <p:sp>
        <p:nvSpPr>
          <p:cNvPr id="12" name="Rectangle 11"/>
          <p:cNvSpPr/>
          <p:nvPr/>
        </p:nvSpPr>
        <p:spPr>
          <a:xfrm>
            <a:off x="4038600" y="4433315"/>
            <a:ext cx="1510284" cy="137160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View uploaded video or audio here</a:t>
            </a:r>
            <a:endParaRPr lang="en-US" sz="1600" b="1" dirty="0">
              <a:solidFill>
                <a:schemeClr val="tx1"/>
              </a:solidFill>
            </a:endParaRPr>
          </a:p>
        </p:txBody>
      </p:sp>
      <p:sp>
        <p:nvSpPr>
          <p:cNvPr id="13" name="Rectangle 12"/>
          <p:cNvSpPr/>
          <p:nvPr/>
        </p:nvSpPr>
        <p:spPr>
          <a:xfrm>
            <a:off x="7488174" y="860388"/>
            <a:ext cx="1510284" cy="137160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View the file, edit information, or delete the file here</a:t>
            </a:r>
            <a:endParaRPr lang="en-US" sz="1600" b="1" dirty="0">
              <a:solidFill>
                <a:schemeClr val="tx1"/>
              </a:solidFill>
            </a:endParaRPr>
          </a:p>
        </p:txBody>
      </p:sp>
      <p:sp>
        <p:nvSpPr>
          <p:cNvPr id="9" name="Up Arrow 8"/>
          <p:cNvSpPr/>
          <p:nvPr/>
        </p:nvSpPr>
        <p:spPr>
          <a:xfrm rot="10800000">
            <a:off x="8001000" y="2289070"/>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8545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To access </a:t>
            </a:r>
            <a:r>
              <a:rPr lang="en-US" dirty="0" err="1" smtClean="0"/>
              <a:t>GLADiS</a:t>
            </a:r>
            <a:r>
              <a:rPr lang="en-US" dirty="0" smtClean="0"/>
              <a:t>, go to:</a:t>
            </a:r>
          </a:p>
          <a:p>
            <a:pPr marL="0" indent="0">
              <a:buNone/>
            </a:pPr>
            <a:endParaRPr lang="en-US" dirty="0">
              <a:hlinkClick r:id="rId3"/>
            </a:endParaRPr>
          </a:p>
          <a:p>
            <a:pPr marL="0" indent="0">
              <a:buNone/>
            </a:pPr>
            <a:r>
              <a:rPr lang="en-US" dirty="0" smtClean="0">
                <a:hlinkClick r:id="rId3"/>
              </a:rPr>
              <a:t>http://www.thegladisproject.com/live4/gladis/welcome</a:t>
            </a:r>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err="1" smtClean="0"/>
              <a:t>GLADiS</a:t>
            </a:r>
            <a:r>
              <a:rPr lang="en-US" dirty="0" smtClean="0"/>
              <a:t> Website</a:t>
            </a:r>
            <a:endParaRPr lang="en-US" dirty="0"/>
          </a:p>
        </p:txBody>
      </p:sp>
    </p:spTree>
    <p:extLst>
      <p:ext uri="{BB962C8B-B14F-4D97-AF65-F5344CB8AC3E}">
        <p14:creationId xmlns:p14="http://schemas.microsoft.com/office/powerpoint/2010/main" val="3932129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Files to My Portfolio</a:t>
            </a:r>
            <a:endParaRPr lang="en-US" dirty="0"/>
          </a:p>
        </p:txBody>
      </p:sp>
    </p:spTree>
    <p:extLst>
      <p:ext uri="{BB962C8B-B14F-4D97-AF65-F5344CB8AC3E}">
        <p14:creationId xmlns:p14="http://schemas.microsoft.com/office/powerpoint/2010/main" val="4193085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305800" cy="914400"/>
          </a:xfrm>
        </p:spPr>
        <p:txBody>
          <a:bodyPr>
            <a:normAutofit/>
          </a:bodyPr>
          <a:lstStyle/>
          <a:p>
            <a:r>
              <a:rPr lang="en-US" dirty="0"/>
              <a:t>Add Sandbox Files to Portfolio</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1529"/>
          <a:stretch/>
        </p:blipFill>
        <p:spPr>
          <a:xfrm>
            <a:off x="0" y="1468891"/>
            <a:ext cx="9144000" cy="1426709"/>
          </a:xfrm>
          <a:prstGeom prst="rect">
            <a:avLst/>
          </a:prstGeom>
        </p:spPr>
      </p:pic>
      <p:sp>
        <p:nvSpPr>
          <p:cNvPr id="9" name="Rectangle 8"/>
          <p:cNvSpPr/>
          <p:nvPr/>
        </p:nvSpPr>
        <p:spPr>
          <a:xfrm>
            <a:off x="2978389" y="2895600"/>
            <a:ext cx="1510284" cy="137160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Click My Portfolio</a:t>
            </a:r>
            <a:endParaRPr lang="en-US" sz="1600" b="1" dirty="0">
              <a:solidFill>
                <a:schemeClr val="tx1"/>
              </a:solidFill>
            </a:endParaRPr>
          </a:p>
        </p:txBody>
      </p:sp>
      <p:sp>
        <p:nvSpPr>
          <p:cNvPr id="8" name="Up Arrow 7"/>
          <p:cNvSpPr/>
          <p:nvPr/>
        </p:nvSpPr>
        <p:spPr>
          <a:xfrm>
            <a:off x="3491215" y="1829338"/>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98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Sandbox Files to Portfolio</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521270"/>
            <a:ext cx="8744902" cy="3306762"/>
          </a:xfrm>
        </p:spPr>
      </p:pic>
      <p:sp>
        <p:nvSpPr>
          <p:cNvPr id="9" name="Rectangle 8"/>
          <p:cNvSpPr/>
          <p:nvPr/>
        </p:nvSpPr>
        <p:spPr>
          <a:xfrm>
            <a:off x="3352800" y="3124200"/>
            <a:ext cx="1510284" cy="137160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Click View/Edit</a:t>
            </a:r>
            <a:endParaRPr lang="en-US" sz="1600" b="1" dirty="0">
              <a:solidFill>
                <a:schemeClr val="tx1"/>
              </a:solidFill>
            </a:endParaRPr>
          </a:p>
        </p:txBody>
      </p:sp>
      <p:sp>
        <p:nvSpPr>
          <p:cNvPr id="12" name="Up Arrow 11"/>
          <p:cNvSpPr/>
          <p:nvPr/>
        </p:nvSpPr>
        <p:spPr>
          <a:xfrm rot="5400000">
            <a:off x="5352288" y="3244596"/>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98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305800" cy="914400"/>
          </a:xfrm>
        </p:spPr>
        <p:txBody>
          <a:bodyPr>
            <a:normAutofit/>
          </a:bodyPr>
          <a:lstStyle/>
          <a:p>
            <a:r>
              <a:rPr lang="en-US" dirty="0" smtClean="0"/>
              <a:t>Select Collection</a:t>
            </a:r>
            <a:endParaRPr lang="en-US" dirty="0"/>
          </a:p>
        </p:txBody>
      </p:sp>
      <p:pic>
        <p:nvPicPr>
          <p:cNvPr id="5" name="Content Placeholder 4"/>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457200" y="1178859"/>
            <a:ext cx="8077200" cy="5453062"/>
          </a:xfrm>
        </p:spPr>
      </p:pic>
      <p:sp>
        <p:nvSpPr>
          <p:cNvPr id="10" name="Rectangle 9"/>
          <p:cNvSpPr/>
          <p:nvPr/>
        </p:nvSpPr>
        <p:spPr>
          <a:xfrm>
            <a:off x="3640498" y="3518916"/>
            <a:ext cx="1845902" cy="167640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Click View/Edit on the collection to upload evidence</a:t>
            </a:r>
            <a:endParaRPr lang="en-US" sz="1600" b="1" dirty="0">
              <a:solidFill>
                <a:schemeClr val="tx1"/>
              </a:solidFill>
            </a:endParaRPr>
          </a:p>
        </p:txBody>
      </p:sp>
      <p:sp>
        <p:nvSpPr>
          <p:cNvPr id="11" name="Up Arrow 10"/>
          <p:cNvSpPr/>
          <p:nvPr/>
        </p:nvSpPr>
        <p:spPr>
          <a:xfrm rot="5400000">
            <a:off x="5961888" y="3867912"/>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319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Assign Evidence from Sandbox</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6547"/>
            <a:ext cx="9144000" cy="4204905"/>
          </a:xfrm>
          <a:prstGeom prst="rect">
            <a:avLst/>
          </a:prstGeom>
        </p:spPr>
      </p:pic>
      <p:sp>
        <p:nvSpPr>
          <p:cNvPr id="8" name="Rectangle 7"/>
          <p:cNvSpPr/>
          <p:nvPr/>
        </p:nvSpPr>
        <p:spPr>
          <a:xfrm>
            <a:off x="3124200" y="4128516"/>
            <a:ext cx="1845902" cy="167640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To move a file from Sandbox, click Assign Evidence from Sandbox</a:t>
            </a:r>
            <a:endParaRPr lang="en-US" sz="1600" b="1" dirty="0">
              <a:solidFill>
                <a:schemeClr val="tx1"/>
              </a:solidFill>
            </a:endParaRPr>
          </a:p>
        </p:txBody>
      </p:sp>
      <p:sp>
        <p:nvSpPr>
          <p:cNvPr id="10" name="Up Arrow 9"/>
          <p:cNvSpPr/>
          <p:nvPr/>
        </p:nvSpPr>
        <p:spPr>
          <a:xfrm rot="16200000">
            <a:off x="2228088" y="4477512"/>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087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Assign Evidence from Sandbox</a:t>
            </a:r>
            <a:endParaRPr lang="en-US" dirty="0"/>
          </a:p>
        </p:txBody>
      </p:sp>
      <p:pic>
        <p:nvPicPr>
          <p:cNvPr id="6" name="Content Placeholder 5"/>
          <p:cNvPicPr>
            <a:picLocks noGrp="1" noChangeAspect="1"/>
          </p:cNvPicPr>
          <p:nvPr>
            <p:ph idx="1"/>
          </p:nvPr>
        </p:nvPicPr>
        <p:blipFill rotWithShape="1">
          <a:blip r:embed="rId3"/>
          <a:srcRect l="3333" t="9448" r="10000" b="27362"/>
          <a:stretch/>
        </p:blipFill>
        <p:spPr>
          <a:xfrm>
            <a:off x="152400" y="1371600"/>
            <a:ext cx="7924800" cy="3733800"/>
          </a:xfrm>
          <a:prstGeom prst="rect">
            <a:avLst/>
          </a:prstGeom>
        </p:spPr>
      </p:pic>
      <p:sp>
        <p:nvSpPr>
          <p:cNvPr id="13" name="Rectangle 12"/>
          <p:cNvSpPr/>
          <p:nvPr/>
        </p:nvSpPr>
        <p:spPr>
          <a:xfrm>
            <a:off x="2248795" y="2961502"/>
            <a:ext cx="1202098" cy="1091714"/>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Then click Save Data</a:t>
            </a:r>
            <a:endParaRPr lang="en-US" sz="1600" b="1" dirty="0">
              <a:solidFill>
                <a:schemeClr val="tx1"/>
              </a:solidFill>
            </a:endParaRPr>
          </a:p>
        </p:txBody>
      </p:sp>
      <p:sp>
        <p:nvSpPr>
          <p:cNvPr id="14" name="Rectangle 13"/>
          <p:cNvSpPr/>
          <p:nvPr/>
        </p:nvSpPr>
        <p:spPr>
          <a:xfrm>
            <a:off x="4953000" y="1509207"/>
            <a:ext cx="1845902" cy="167640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Click on the evidence to move from Sandbox to the Portfolio Collection</a:t>
            </a:r>
            <a:endParaRPr lang="en-US" sz="1600" b="1" dirty="0">
              <a:solidFill>
                <a:schemeClr val="tx1"/>
              </a:solidFill>
            </a:endParaRPr>
          </a:p>
        </p:txBody>
      </p:sp>
      <p:sp>
        <p:nvSpPr>
          <p:cNvPr id="9" name="Up Arrow 8"/>
          <p:cNvSpPr/>
          <p:nvPr/>
        </p:nvSpPr>
        <p:spPr>
          <a:xfrm rot="16200000">
            <a:off x="1313688" y="3018155"/>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Up Arrow 9"/>
          <p:cNvSpPr/>
          <p:nvPr/>
        </p:nvSpPr>
        <p:spPr>
          <a:xfrm rot="16200000">
            <a:off x="4056888" y="1615887"/>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838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Assign Evidence from Sandbox</a:t>
            </a:r>
            <a:endParaRPr lang="en-US" dirty="0"/>
          </a:p>
        </p:txBody>
      </p:sp>
      <p:pic>
        <p:nvPicPr>
          <p:cNvPr id="6" name="Content Placeholder 5"/>
          <p:cNvPicPr>
            <a:picLocks noGrp="1" noChangeAspect="1"/>
          </p:cNvPicPr>
          <p:nvPr>
            <p:ph idx="1"/>
          </p:nvPr>
        </p:nvPicPr>
        <p:blipFill rotWithShape="1">
          <a:blip r:embed="rId3"/>
          <a:srcRect t="9952" b="20381"/>
          <a:stretch/>
        </p:blipFill>
        <p:spPr>
          <a:xfrm>
            <a:off x="-152400" y="1427988"/>
            <a:ext cx="9476102" cy="4395216"/>
          </a:xfrm>
          <a:prstGeom prst="rect">
            <a:avLst/>
          </a:prstGeom>
        </p:spPr>
      </p:pic>
      <p:sp>
        <p:nvSpPr>
          <p:cNvPr id="10" name="Rectangle 9"/>
          <p:cNvSpPr/>
          <p:nvPr/>
        </p:nvSpPr>
        <p:spPr>
          <a:xfrm>
            <a:off x="767165" y="1481059"/>
            <a:ext cx="1845902" cy="167640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The file will appear under Evidence Files</a:t>
            </a:r>
            <a:endParaRPr lang="en-US" sz="1600" b="1" dirty="0">
              <a:solidFill>
                <a:schemeClr val="tx1"/>
              </a:solidFill>
            </a:endParaRPr>
          </a:p>
        </p:txBody>
      </p:sp>
      <p:sp>
        <p:nvSpPr>
          <p:cNvPr id="7" name="Up Arrow 6"/>
          <p:cNvSpPr/>
          <p:nvPr/>
        </p:nvSpPr>
        <p:spPr>
          <a:xfrm rot="10800000">
            <a:off x="1447800" y="3276600"/>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484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4251935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[NAME], TEAM coach</a:t>
            </a:r>
          </a:p>
          <a:p>
            <a:pPr lvl="1"/>
            <a:r>
              <a:rPr lang="en-US" dirty="0" smtClean="0"/>
              <a:t>[EMAIL ADDRESS]</a:t>
            </a:r>
            <a:endParaRPr lang="en-US" dirty="0"/>
          </a:p>
          <a:p>
            <a:pPr lvl="1"/>
            <a:endParaRPr lang="en-US" dirty="0" smtClean="0"/>
          </a:p>
          <a:p>
            <a:r>
              <a:rPr lang="en-US" dirty="0"/>
              <a:t>Keely Potter, </a:t>
            </a:r>
            <a:r>
              <a:rPr lang="en-US" dirty="0" smtClean="0"/>
              <a:t>director </a:t>
            </a:r>
            <a:r>
              <a:rPr lang="en-US" dirty="0"/>
              <a:t>of </a:t>
            </a:r>
            <a:r>
              <a:rPr lang="en-US" dirty="0" smtClean="0"/>
              <a:t>teacher </a:t>
            </a:r>
            <a:r>
              <a:rPr lang="en-US" dirty="0"/>
              <a:t>e</a:t>
            </a:r>
            <a:r>
              <a:rPr lang="en-US" dirty="0" smtClean="0"/>
              <a:t>ffectiveness</a:t>
            </a:r>
            <a:endParaRPr lang="en-US" dirty="0"/>
          </a:p>
          <a:p>
            <a:pPr lvl="1"/>
            <a:r>
              <a:rPr lang="en-US" dirty="0" smtClean="0">
                <a:hlinkClick r:id="rId3"/>
              </a:rPr>
              <a:t>Keely.Potter@tn.gov</a:t>
            </a:r>
            <a:endParaRPr lang="en-US" dirty="0" smtClean="0"/>
          </a:p>
          <a:p>
            <a:pPr lvl="1"/>
            <a:endParaRPr lang="en-US" dirty="0"/>
          </a:p>
          <a:p>
            <a:r>
              <a:rPr lang="en-US" dirty="0" smtClean="0"/>
              <a:t>For content-specific support</a:t>
            </a:r>
          </a:p>
          <a:p>
            <a:pPr lvl="1"/>
            <a:r>
              <a:rPr lang="en-US" dirty="0" smtClean="0">
                <a:hlinkClick r:id="rId4"/>
              </a:rPr>
              <a:t>TEAM.Questions@tn.gov</a:t>
            </a:r>
            <a:r>
              <a:rPr lang="en-US" dirty="0" smtClean="0"/>
              <a:t> </a:t>
            </a:r>
          </a:p>
          <a:p>
            <a:pPr marL="0" indent="0">
              <a:buNone/>
            </a:pPr>
            <a:endParaRPr lang="en-US" b="1" dirty="0"/>
          </a:p>
        </p:txBody>
      </p:sp>
      <p:sp>
        <p:nvSpPr>
          <p:cNvPr id="3" name="Title 2"/>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29404191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366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7522"/>
          <a:stretch/>
        </p:blipFill>
        <p:spPr>
          <a:xfrm>
            <a:off x="500109" y="1185347"/>
            <a:ext cx="8077200" cy="5367853"/>
          </a:xfrm>
          <a:prstGeom prst="rect">
            <a:avLst/>
          </a:prstGeom>
        </p:spPr>
      </p:pic>
      <p:sp>
        <p:nvSpPr>
          <p:cNvPr id="3" name="Title 2"/>
          <p:cNvSpPr>
            <a:spLocks noGrp="1"/>
          </p:cNvSpPr>
          <p:nvPr>
            <p:ph type="title"/>
          </p:nvPr>
        </p:nvSpPr>
        <p:spPr/>
        <p:txBody>
          <a:bodyPr/>
          <a:lstStyle/>
          <a:p>
            <a:r>
              <a:rPr lang="en-US" dirty="0" err="1" smtClean="0"/>
              <a:t>GLADiS</a:t>
            </a:r>
            <a:r>
              <a:rPr lang="en-US" dirty="0" smtClean="0"/>
              <a:t> Sign In</a:t>
            </a:r>
            <a:endParaRPr lang="en-US" dirty="0"/>
          </a:p>
        </p:txBody>
      </p:sp>
      <p:sp>
        <p:nvSpPr>
          <p:cNvPr id="2" name="Rectangle 1"/>
          <p:cNvSpPr/>
          <p:nvPr/>
        </p:nvSpPr>
        <p:spPr>
          <a:xfrm>
            <a:off x="6705600" y="4495800"/>
            <a:ext cx="1510284" cy="137160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Enter information here</a:t>
            </a:r>
            <a:endParaRPr lang="en-US" sz="1600" b="1" dirty="0">
              <a:solidFill>
                <a:schemeClr val="tx1"/>
              </a:solidFill>
            </a:endParaRPr>
          </a:p>
        </p:txBody>
      </p:sp>
      <p:sp>
        <p:nvSpPr>
          <p:cNvPr id="7" name="Up Arrow 6"/>
          <p:cNvSpPr/>
          <p:nvPr/>
        </p:nvSpPr>
        <p:spPr>
          <a:xfrm>
            <a:off x="7162800" y="3380069"/>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422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3824796"/>
          </a:xfrm>
          <a:prstGeom prst="rect">
            <a:avLst/>
          </a:prstGeom>
        </p:spPr>
      </p:pic>
      <p:sp>
        <p:nvSpPr>
          <p:cNvPr id="3" name="Title 2"/>
          <p:cNvSpPr>
            <a:spLocks noGrp="1"/>
          </p:cNvSpPr>
          <p:nvPr>
            <p:ph type="title"/>
          </p:nvPr>
        </p:nvSpPr>
        <p:spPr/>
        <p:txBody>
          <a:bodyPr>
            <a:noAutofit/>
          </a:bodyPr>
          <a:lstStyle/>
          <a:p>
            <a:r>
              <a:rPr lang="en-US" dirty="0" smtClean="0"/>
              <a:t>Select District Year</a:t>
            </a:r>
            <a:endParaRPr lang="en-US" dirty="0"/>
          </a:p>
        </p:txBody>
      </p:sp>
      <p:sp>
        <p:nvSpPr>
          <p:cNvPr id="9" name="Rectangle 8"/>
          <p:cNvSpPr/>
          <p:nvPr/>
        </p:nvSpPr>
        <p:spPr>
          <a:xfrm>
            <a:off x="6947916" y="3429000"/>
            <a:ext cx="1510284" cy="137160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Select year, then click Confirm School Year</a:t>
            </a:r>
            <a:endParaRPr lang="en-US" sz="1600" b="1" dirty="0">
              <a:solidFill>
                <a:schemeClr val="tx1"/>
              </a:solidFill>
            </a:endParaRPr>
          </a:p>
        </p:txBody>
      </p:sp>
      <p:sp>
        <p:nvSpPr>
          <p:cNvPr id="8" name="Up Arrow 7"/>
          <p:cNvSpPr/>
          <p:nvPr/>
        </p:nvSpPr>
        <p:spPr>
          <a:xfrm rot="16200000">
            <a:off x="6019800" y="3395831"/>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626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27161"/>
            <a:ext cx="7543800" cy="5491266"/>
          </a:xfrm>
          <a:prstGeom prst="rect">
            <a:avLst/>
          </a:prstGeom>
        </p:spPr>
      </p:pic>
      <p:sp>
        <p:nvSpPr>
          <p:cNvPr id="3" name="Title 2"/>
          <p:cNvSpPr>
            <a:spLocks noGrp="1"/>
          </p:cNvSpPr>
          <p:nvPr>
            <p:ph type="title"/>
          </p:nvPr>
        </p:nvSpPr>
        <p:spPr/>
        <p:txBody>
          <a:bodyPr>
            <a:normAutofit/>
          </a:bodyPr>
          <a:lstStyle/>
          <a:p>
            <a:r>
              <a:rPr lang="en-US" dirty="0" smtClean="0"/>
              <a:t>Acceptable Use Policy</a:t>
            </a:r>
            <a:endParaRPr lang="en-US" dirty="0"/>
          </a:p>
        </p:txBody>
      </p:sp>
      <p:sp>
        <p:nvSpPr>
          <p:cNvPr id="7" name="Rectangle 6"/>
          <p:cNvSpPr/>
          <p:nvPr/>
        </p:nvSpPr>
        <p:spPr>
          <a:xfrm>
            <a:off x="5257800" y="2680716"/>
            <a:ext cx="1510284" cy="137160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Click Continue</a:t>
            </a:r>
            <a:endParaRPr lang="en-US" sz="1600" b="1" dirty="0">
              <a:solidFill>
                <a:schemeClr val="tx1"/>
              </a:solidFill>
            </a:endParaRPr>
          </a:p>
        </p:txBody>
      </p:sp>
      <p:sp>
        <p:nvSpPr>
          <p:cNvPr id="9" name="Up Arrow 8"/>
          <p:cNvSpPr/>
          <p:nvPr/>
        </p:nvSpPr>
        <p:spPr>
          <a:xfrm rot="16200000">
            <a:off x="4050344" y="2877312"/>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032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D2451E-3285-438B-B188-C22B2A012BF6}" type="slidenum">
              <a:rPr lang="en-US" smtClean="0"/>
              <a:pPr/>
              <a:t>6</a:t>
            </a:fld>
            <a:endParaRPr lang="en-US" dirty="0"/>
          </a:p>
        </p:txBody>
      </p:sp>
      <p:sp>
        <p:nvSpPr>
          <p:cNvPr id="3" name="Title 2"/>
          <p:cNvSpPr>
            <a:spLocks noGrp="1"/>
          </p:cNvSpPr>
          <p:nvPr>
            <p:ph type="title"/>
          </p:nvPr>
        </p:nvSpPr>
        <p:spPr/>
        <p:txBody>
          <a:bodyPr>
            <a:noAutofit/>
          </a:bodyPr>
          <a:lstStyle/>
          <a:p>
            <a:r>
              <a:rPr lang="en-US" sz="3000" dirty="0" err="1" smtClean="0"/>
              <a:t>GLADiS</a:t>
            </a:r>
            <a:r>
              <a:rPr lang="en-US" sz="3000" dirty="0" smtClean="0"/>
              <a:t> Dashboard</a:t>
            </a:r>
            <a:endParaRPr lang="en-US" sz="3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610" y="1143000"/>
            <a:ext cx="8438580" cy="5662280"/>
          </a:xfrm>
          <a:prstGeom prst="rect">
            <a:avLst/>
          </a:prstGeom>
        </p:spPr>
      </p:pic>
    </p:spTree>
    <p:extLst>
      <p:ext uri="{BB962C8B-B14F-4D97-AF65-F5344CB8AC3E}">
        <p14:creationId xmlns:p14="http://schemas.microsoft.com/office/powerpoint/2010/main" val="4124085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Portfolio</a:t>
            </a:r>
            <a:endParaRPr lang="en-US" dirty="0"/>
          </a:p>
        </p:txBody>
      </p:sp>
    </p:spTree>
    <p:extLst>
      <p:ext uri="{BB962C8B-B14F-4D97-AF65-F5344CB8AC3E}">
        <p14:creationId xmlns:p14="http://schemas.microsoft.com/office/powerpoint/2010/main" val="76486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151340"/>
            <a:ext cx="8491728" cy="5706660"/>
          </a:xfrm>
          <a:prstGeom prst="rect">
            <a:avLst/>
          </a:prstGeom>
        </p:spPr>
      </p:pic>
      <p:sp>
        <p:nvSpPr>
          <p:cNvPr id="3" name="Title 2"/>
          <p:cNvSpPr>
            <a:spLocks noGrp="1"/>
          </p:cNvSpPr>
          <p:nvPr>
            <p:ph type="title"/>
          </p:nvPr>
        </p:nvSpPr>
        <p:spPr/>
        <p:txBody>
          <a:bodyPr>
            <a:normAutofit/>
          </a:bodyPr>
          <a:lstStyle/>
          <a:p>
            <a:r>
              <a:rPr lang="en-US" dirty="0" smtClean="0"/>
              <a:t>Select My Portfolio</a:t>
            </a:r>
            <a:endParaRPr lang="en-US" dirty="0"/>
          </a:p>
        </p:txBody>
      </p:sp>
      <p:sp>
        <p:nvSpPr>
          <p:cNvPr id="7" name="Rectangle 6"/>
          <p:cNvSpPr/>
          <p:nvPr/>
        </p:nvSpPr>
        <p:spPr>
          <a:xfrm>
            <a:off x="3899916" y="2590800"/>
            <a:ext cx="1510284" cy="1371600"/>
          </a:xfrm>
          <a:prstGeom prst="rect">
            <a:avLst/>
          </a:prstGeom>
          <a:solidFill>
            <a:srgbClr val="CDCDCD"/>
          </a:solidFill>
          <a:ln>
            <a:solidFill>
              <a:srgbClr val="002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Click here to start portfolio</a:t>
            </a:r>
            <a:endParaRPr lang="en-US" sz="1600" b="1" dirty="0">
              <a:solidFill>
                <a:schemeClr val="tx1"/>
              </a:solidFill>
            </a:endParaRPr>
          </a:p>
        </p:txBody>
      </p:sp>
      <p:sp>
        <p:nvSpPr>
          <p:cNvPr id="8" name="Up Arrow 7"/>
          <p:cNvSpPr/>
          <p:nvPr/>
        </p:nvSpPr>
        <p:spPr>
          <a:xfrm>
            <a:off x="4419600" y="1536192"/>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81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Select Start Portfolio</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371600"/>
            <a:ext cx="9280072" cy="2821516"/>
          </a:xfrm>
        </p:spPr>
      </p:pic>
      <p:sp>
        <p:nvSpPr>
          <p:cNvPr id="9" name="Rectangle 8"/>
          <p:cNvSpPr/>
          <p:nvPr/>
        </p:nvSpPr>
        <p:spPr>
          <a:xfrm>
            <a:off x="1219200" y="3810000"/>
            <a:ext cx="1510284" cy="1371600"/>
          </a:xfrm>
          <a:prstGeom prst="rect">
            <a:avLst/>
          </a:prstGeom>
          <a:solidFill>
            <a:srgbClr val="CDCDCD"/>
          </a:solidFill>
          <a:ln>
            <a:solidFill>
              <a:srgbClr val="1B36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Click Start Portfolio</a:t>
            </a:r>
            <a:endParaRPr lang="en-US" sz="1600" b="1" dirty="0">
              <a:solidFill>
                <a:schemeClr val="tx1"/>
              </a:solidFill>
            </a:endParaRPr>
          </a:p>
        </p:txBody>
      </p:sp>
      <p:sp>
        <p:nvSpPr>
          <p:cNvPr id="10" name="Up Arrow 9"/>
          <p:cNvSpPr/>
          <p:nvPr/>
        </p:nvSpPr>
        <p:spPr>
          <a:xfrm>
            <a:off x="533400" y="3932512"/>
            <a:ext cx="484632" cy="978408"/>
          </a:xfrm>
          <a:prstGeom prst="up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8684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TDOE Template - Editing">
  <a:themeElements>
    <a:clrScheme name="Theme Colors for TDOE">
      <a:dk1>
        <a:srgbClr val="1B365D"/>
      </a:dk1>
      <a:lt1>
        <a:srgbClr val="FFFFFF"/>
      </a:lt1>
      <a:dk2>
        <a:srgbClr val="6E7073"/>
      </a:dk2>
      <a:lt2>
        <a:srgbClr val="EEEEEE"/>
      </a:lt2>
      <a:accent1>
        <a:srgbClr val="000000"/>
      </a:accent1>
      <a:accent2>
        <a:srgbClr val="174A7C"/>
      </a:accent2>
      <a:accent3>
        <a:srgbClr val="2DCCD3"/>
      </a:accent3>
      <a:accent4>
        <a:srgbClr val="D2D755"/>
      </a:accent4>
      <a:accent5>
        <a:srgbClr val="E87722"/>
      </a:accent5>
      <a:accent6>
        <a:srgbClr val="5D7975"/>
      </a:accent6>
      <a:hlink>
        <a:srgbClr val="0000FF"/>
      </a:hlink>
      <a:folHlink>
        <a:srgbClr val="800080"/>
      </a:folHlink>
    </a:clrScheme>
    <a:fontScheme name="Primary Fonts - Permian Slab and Open Sans">
      <a:majorFont>
        <a:latin typeface="PermianSlabSerifTypeface"/>
        <a:ea typeface=""/>
        <a:cs typeface=""/>
      </a:majorFont>
      <a:minorFont>
        <a:latin typeface="Open Sans"/>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ebinar StudentGrowthPortfolioModel_kp_JG [Read-Only]" id="{1812FC5D-7B65-4E0C-8F57-908FC4D3BB17}" vid="{7CD0B36F-0DC6-4E89-A2DB-0520D07E8F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Webinar StudentGrowthPortfolioModel_kp_JG_AA</Template>
  <TotalTime>876</TotalTime>
  <Words>476</Words>
  <Application>Microsoft Office PowerPoint</Application>
  <PresentationFormat>On-screen Show (4:3)</PresentationFormat>
  <Paragraphs>95</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Courier New</vt:lpstr>
      <vt:lpstr>Open Sans</vt:lpstr>
      <vt:lpstr>PermianSlabSerifTypeface</vt:lpstr>
      <vt:lpstr>Wingdings</vt:lpstr>
      <vt:lpstr>TDOE Template - Editing</vt:lpstr>
      <vt:lpstr>2016-17 GLADiS  Portfolio Support</vt:lpstr>
      <vt:lpstr>GLADiS Website</vt:lpstr>
      <vt:lpstr>GLADiS Sign In</vt:lpstr>
      <vt:lpstr>Select District Year</vt:lpstr>
      <vt:lpstr>Acceptable Use Policy</vt:lpstr>
      <vt:lpstr>GLADiS Dashboard</vt:lpstr>
      <vt:lpstr>Starting a Portfolio</vt:lpstr>
      <vt:lpstr>Select My Portfolio</vt:lpstr>
      <vt:lpstr>Select Start Portfolio</vt:lpstr>
      <vt:lpstr>Start Portfolio Step 1</vt:lpstr>
      <vt:lpstr>Start Portfolio Step 2</vt:lpstr>
      <vt:lpstr>Start Portfolio Step 3 </vt:lpstr>
      <vt:lpstr>View or Edit Collection</vt:lpstr>
      <vt:lpstr>Select Portfolio Information</vt:lpstr>
      <vt:lpstr>Adding Files to Sandbox</vt:lpstr>
      <vt:lpstr>The Sandbox</vt:lpstr>
      <vt:lpstr>Add File to Sandbox</vt:lpstr>
      <vt:lpstr>Add File to Sandbox</vt:lpstr>
      <vt:lpstr>View, Edit, Delete Sandbox Files</vt:lpstr>
      <vt:lpstr>Adding Files to My Portfolio</vt:lpstr>
      <vt:lpstr>Add Sandbox Files to Portfolio</vt:lpstr>
      <vt:lpstr>Add Sandbox Files to Portfolio</vt:lpstr>
      <vt:lpstr>Select Collection</vt:lpstr>
      <vt:lpstr>Assign Evidence from Sandbox</vt:lpstr>
      <vt:lpstr>Assign Evidence from Sandbox</vt:lpstr>
      <vt:lpstr>Assign Evidence from Sandbox</vt:lpstr>
      <vt:lpstr>Questions?</vt:lpstr>
      <vt:lpstr>Contact Information</vt:lpstr>
      <vt:lpstr>PowerPoint Presentation</vt:lpstr>
    </vt:vector>
  </TitlesOfParts>
  <Company>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2016-17 Student Growth Portfolio Model Updates</dc:title>
  <dc:creator>Amanda Armstrong</dc:creator>
  <cp:lastModifiedBy>Amanda Armstrong</cp:lastModifiedBy>
  <cp:revision>65</cp:revision>
  <dcterms:created xsi:type="dcterms:W3CDTF">2016-07-25T18:00:18Z</dcterms:created>
  <dcterms:modified xsi:type="dcterms:W3CDTF">2016-11-22T19:56:51Z</dcterms:modified>
</cp:coreProperties>
</file>